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399" r:id="rId4"/>
    <p:sldId id="402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00" r:id="rId15"/>
    <p:sldId id="469" r:id="rId16"/>
    <p:sldId id="432" r:id="rId17"/>
    <p:sldId id="434" r:id="rId18"/>
    <p:sldId id="436" r:id="rId19"/>
    <p:sldId id="470" r:id="rId20"/>
    <p:sldId id="472" r:id="rId21"/>
    <p:sldId id="471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72AC59"/>
    <a:srgbClr val="DA7867"/>
    <a:srgbClr val="F7E4E0"/>
    <a:srgbClr val="E6B8AF"/>
    <a:srgbClr val="92D050"/>
    <a:srgbClr val="9DC3E6"/>
    <a:srgbClr val="433AF6"/>
    <a:srgbClr val="8C2BB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24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EC228-90E6-4E95-871D-CBFD336FCDCE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6F27B-A385-4199-A0D5-8D0292BB7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060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991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153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286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67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56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6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24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98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90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73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7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677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98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54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6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637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4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58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80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34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8F5C1-B8F3-4C5D-BCE4-280EB36498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2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1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8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/>
          <p:cNvSpPr>
            <a:spLocks/>
          </p:cNvSpPr>
          <p:nvPr userDrawn="1"/>
        </p:nvSpPr>
        <p:spPr bwMode="auto">
          <a:xfrm>
            <a:off x="3472053" y="6644307"/>
            <a:ext cx="2218948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615554" latinLnBrk="0">
              <a:lnSpc>
                <a:spcPts val="900"/>
              </a:lnSpc>
              <a:defRPr/>
            </a:pPr>
            <a:fld id="{10763757-6B68-4461-ADD4-50E900CC3295}" type="slidenum">
              <a:rPr lang="en-US" altLang="ko-KR" sz="1200" b="0" smtClean="0">
                <a:solidFill>
                  <a:srgbClr val="002776"/>
                </a:solidFill>
                <a:latin typeface="+mj-lt"/>
                <a:ea typeface="맑은 고딕" panose="020B0503020000020004" pitchFamily="50" charset="-127"/>
              </a:rPr>
              <a:pPr algn="ctr" defTabSz="615554" latinLnBrk="0">
                <a:lnSpc>
                  <a:spcPts val="900"/>
                </a:lnSpc>
                <a:defRPr/>
              </a:pPr>
              <a:t>‹#›</a:t>
            </a:fld>
            <a:r>
              <a:rPr lang="en-US" altLang="ko-KR" sz="1200" b="0" dirty="0">
                <a:solidFill>
                  <a:srgbClr val="002776"/>
                </a:solidFill>
                <a:latin typeface="+mj-lt"/>
                <a:ea typeface="맑은 고딕" panose="020B0503020000020004" pitchFamily="50" charset="-127"/>
              </a:rPr>
              <a:t>/44</a:t>
            </a:r>
          </a:p>
        </p:txBody>
      </p:sp>
      <p:cxnSp>
        <p:nvCxnSpPr>
          <p:cNvPr id="7" name="직선 연결선 16"/>
          <p:cNvCxnSpPr>
            <a:cxnSpLocks noChangeShapeType="1"/>
          </p:cNvCxnSpPr>
          <p:nvPr userDrawn="1"/>
        </p:nvCxnSpPr>
        <p:spPr bwMode="auto">
          <a:xfrm>
            <a:off x="328299" y="727075"/>
            <a:ext cx="8509386" cy="1588"/>
          </a:xfrm>
          <a:prstGeom prst="line">
            <a:avLst/>
          </a:prstGeom>
          <a:noFill/>
          <a:ln w="9525" algn="ctr">
            <a:solidFill>
              <a:srgbClr val="002776"/>
            </a:solidFill>
            <a:round/>
            <a:headEnd/>
            <a:tailEnd/>
          </a:ln>
        </p:spPr>
      </p:cxn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0711" y="773655"/>
            <a:ext cx="8541676" cy="307777"/>
          </a:xfrm>
        </p:spPr>
        <p:txBody>
          <a:bodyPr/>
          <a:lstStyle>
            <a:lvl1pPr marL="0" indent="0">
              <a:defRPr sz="1050"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latin typeface="+mj-lt"/>
                <a:ea typeface="가는각진제목체" pitchFamily="18" charset="-127"/>
              </a:defRPr>
            </a:lvl2pPr>
            <a:lvl3pPr marL="857250" indent="-171450">
              <a:defRPr>
                <a:latin typeface="+mj-lt"/>
                <a:ea typeface="가는각진제목체" pitchFamily="18" charset="-127"/>
              </a:defRPr>
            </a:lvl3pPr>
            <a:lvl4pPr>
              <a:defRPr>
                <a:latin typeface="+mj-lt"/>
                <a:ea typeface="가는각진제목체" pitchFamily="18" charset="-127"/>
              </a:defRPr>
            </a:lvl4pPr>
            <a:lvl5pPr>
              <a:defRPr>
                <a:latin typeface="+mj-lt"/>
                <a:ea typeface="가는각진제목체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816352" y="1484315"/>
            <a:ext cx="4553679" cy="1034129"/>
          </a:xfrm>
        </p:spPr>
        <p:txBody>
          <a:bodyPr/>
          <a:lstStyle>
            <a:lvl1pPr>
              <a:defRPr sz="1350" b="1">
                <a:solidFill>
                  <a:schemeClr val="tx1"/>
                </a:solidFill>
              </a:defRPr>
            </a:lvl1pPr>
            <a:lvl2pPr>
              <a:defRPr sz="1050" b="1">
                <a:solidFill>
                  <a:schemeClr val="tx1"/>
                </a:solidFill>
              </a:defRPr>
            </a:lvl2pPr>
            <a:lvl3pPr>
              <a:defRPr sz="1050" b="1">
                <a:solidFill>
                  <a:schemeClr val="tx1"/>
                </a:solidFill>
              </a:defRPr>
            </a:lvl3pPr>
            <a:lvl4pPr>
              <a:defRPr sz="1050" b="1">
                <a:solidFill>
                  <a:schemeClr val="tx1"/>
                </a:solidFill>
              </a:defRPr>
            </a:lvl4pPr>
            <a:lvl5pPr>
              <a:defRPr sz="1050" b="1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6424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570" y="6527355"/>
            <a:ext cx="654160" cy="2534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18" y="6513718"/>
            <a:ext cx="1329867" cy="2837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12672" y="6519018"/>
            <a:ext cx="861641" cy="2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0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7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76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08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8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4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9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9CD93-8728-4CBA-AE05-07AACCB21C71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92378-DD71-4B79-B745-2C1E86359E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2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C99CD93-8728-4CBA-AE05-07AACCB21C71}" type="datetimeFigureOut">
              <a:rPr lang="ko-KR" altLang="en-US" smtClean="0"/>
              <a:pPr/>
              <a:t>2020-03-20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3CE92378-DD71-4B79-B745-2C1E86359E7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58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701043" y="2433154"/>
            <a:ext cx="7741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sz="3600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Playing Atari with Deep RL Review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17396" y="3599920"/>
            <a:ext cx="81092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22191" y="282011"/>
            <a:ext cx="8819259" cy="683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89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Background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C5BD1-3BAF-4458-924F-354E09DD27ED}"/>
              </a:ext>
            </a:extLst>
          </p:cNvPr>
          <p:cNvSpPr txBox="1"/>
          <p:nvPr/>
        </p:nvSpPr>
        <p:spPr>
          <a:xfrm>
            <a:off x="298052" y="1138849"/>
            <a:ext cx="8575730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Condition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누적보상은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time step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마다 감쇠인자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el-GR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γ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)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곱하여 합한다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불확실성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E4BE5C-A21C-4DF6-B07B-5B1EF78B4B2D}"/>
                  </a:ext>
                </a:extLst>
              </p:cNvPr>
              <p:cNvSpPr txBox="1"/>
              <p:nvPr/>
            </p:nvSpPr>
            <p:spPr>
              <a:xfrm>
                <a:off x="1192695" y="2097062"/>
                <a:ext cx="1962460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E4BE5C-A21C-4DF6-B07B-5B1EF78B4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695" y="2097062"/>
                <a:ext cx="1962460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705298-9242-4159-947F-2C50ED07908D}"/>
                  </a:ext>
                </a:extLst>
              </p:cNvPr>
              <p:cNvSpPr txBox="1"/>
              <p:nvPr/>
            </p:nvSpPr>
            <p:spPr>
              <a:xfrm>
                <a:off x="213644" y="2663948"/>
                <a:ext cx="8575730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최적의 행동 가치 함수는 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s</a:t>
                </a: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에서 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a</a:t>
                </a: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를 취한 후 어떤 정책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)</a:t>
                </a: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를 따를 때 최대의 기대 </a:t>
                </a:r>
                <a:r>
                  <a:rPr lang="ko-KR" altLang="en-US" sz="1600" spc="-88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보상값</a:t>
                </a:r>
                <a:endParaRPr lang="en-US" altLang="ko-KR" sz="1600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705298-9242-4159-947F-2C50ED079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4" y="2663948"/>
                <a:ext cx="8575730" cy="414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ED062E-FE28-4AF5-B3E3-DFD4CB0DD3AB}"/>
                  </a:ext>
                </a:extLst>
              </p:cNvPr>
              <p:cNvSpPr txBox="1"/>
              <p:nvPr/>
            </p:nvSpPr>
            <p:spPr>
              <a:xfrm>
                <a:off x="1073424" y="3290500"/>
                <a:ext cx="39376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ED062E-FE28-4AF5-B3E3-DFD4CB0DD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24" y="3290500"/>
                <a:ext cx="3937680" cy="276999"/>
              </a:xfrm>
              <a:prstGeom prst="rect">
                <a:avLst/>
              </a:prstGeom>
              <a:blipFill>
                <a:blip r:embed="rId5"/>
                <a:stretch>
                  <a:fillRect l="-1548" t="-4444" r="-1858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4B6D-E46D-4C50-9A00-626363515AC9}"/>
                  </a:ext>
                </a:extLst>
              </p:cNvPr>
              <p:cNvSpPr txBox="1"/>
              <p:nvPr/>
            </p:nvSpPr>
            <p:spPr>
              <a:xfrm>
                <a:off x="213644" y="3698239"/>
                <a:ext cx="8575730" cy="11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lvl="1" indent="-4000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최적의 행동 가치 함수는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Bellman </a:t>
                </a: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방정식을 따른다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  <a:p>
                <a:pPr marL="857250" lvl="1" indent="-4000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만약 다음 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time step</a:t>
                </a: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의 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s‘</a:t>
                </a: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에서 가능한 모든 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a’</a:t>
                </a: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에 대한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을 알고 있다면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최적의 전략은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를 최대화 하는 </a:t>
                </a:r>
                <a:r>
                  <a:rPr lang="en-US" altLang="ko-KR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a’</a:t>
                </a:r>
                <a:r>
                  <a:rPr lang="ko-KR" altLang="en-US" sz="1600" spc="-88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을 취하는 것</a:t>
                </a:r>
                <a:endParaRPr lang="en-US" altLang="ko-KR" sz="1600" spc="-88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4B6D-E46D-4C50-9A00-626363515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44" y="3698239"/>
                <a:ext cx="8575730" cy="1152688"/>
              </a:xfrm>
              <a:prstGeom prst="rect">
                <a:avLst/>
              </a:prstGeom>
              <a:blipFill>
                <a:blip r:embed="rId6"/>
                <a:stretch>
                  <a:fillRect b="-2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FA7AB9-F5A3-442D-A993-6900B8FCE95D}"/>
                  </a:ext>
                </a:extLst>
              </p:cNvPr>
              <p:cNvSpPr txBox="1"/>
              <p:nvPr/>
            </p:nvSpPr>
            <p:spPr>
              <a:xfrm>
                <a:off x="1073424" y="5014307"/>
                <a:ext cx="4046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FA7AB9-F5A3-442D-A993-6900B8FCE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24" y="5014307"/>
                <a:ext cx="4046877" cy="276999"/>
              </a:xfrm>
              <a:prstGeom prst="rect">
                <a:avLst/>
              </a:prstGeom>
              <a:blipFill>
                <a:blip r:embed="rId7"/>
                <a:stretch>
                  <a:fillRect l="-1506" t="-4444" r="-1807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21C830F-C7AF-455B-A687-8F8F14EA2FB2}"/>
              </a:ext>
            </a:extLst>
          </p:cNvPr>
          <p:cNvSpPr txBox="1"/>
          <p:nvPr/>
        </p:nvSpPr>
        <p:spPr>
          <a:xfrm>
            <a:off x="5671930" y="5014307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TD learning!!</a:t>
            </a:r>
            <a:endParaRPr lang="ko-KR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948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Background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DE58E-F297-4313-8831-3DB28004B771}"/>
              </a:ext>
            </a:extLst>
          </p:cNvPr>
          <p:cNvSpPr txBox="1"/>
          <p:nvPr/>
        </p:nvSpPr>
        <p:spPr>
          <a:xfrm>
            <a:off x="298052" y="1138849"/>
            <a:ext cx="8575730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TD learning??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추측을 추측으로 업데이트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!!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F89C6A-DE1F-4F57-A7CA-DC1E935B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3" y="2909473"/>
            <a:ext cx="3886200" cy="2390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E8F59D-4DA7-4466-930C-5AB3E276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32" y="2909473"/>
            <a:ext cx="42481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Background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C5BD1-3BAF-4458-924F-354E09DD27ED}"/>
              </a:ext>
            </a:extLst>
          </p:cNvPr>
          <p:cNvSpPr txBox="1"/>
          <p:nvPr/>
        </p:nvSpPr>
        <p:spPr>
          <a:xfrm>
            <a:off x="298052" y="1138849"/>
            <a:ext cx="8575730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Iteration &amp; update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행동 가치 함수는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iterative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하게 계속 업데이트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각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state, action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마다 모두 따로 구하기엔 비효율적이므로 파라미터</a:t>
            </a:r>
            <a:r>
              <a:rPr lang="el-GR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θ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통해 일반화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뉴럴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넷처럼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Loss function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통해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greedy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하게 업데이트해보자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4ED517-BF99-4111-9C93-AAA05D4FF8A9}"/>
              </a:ext>
            </a:extLst>
          </p:cNvPr>
          <p:cNvGrpSpPr/>
          <p:nvPr/>
        </p:nvGrpSpPr>
        <p:grpSpPr>
          <a:xfrm>
            <a:off x="890187" y="2885034"/>
            <a:ext cx="6877940" cy="1265932"/>
            <a:chOff x="732682" y="3590941"/>
            <a:chExt cx="6877940" cy="18518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1FA7F6-D0AC-4A07-8127-62E7EE6FB09C}"/>
                </a:ext>
              </a:extLst>
            </p:cNvPr>
            <p:cNvSpPr txBox="1"/>
            <p:nvPr/>
          </p:nvSpPr>
          <p:spPr>
            <a:xfrm>
              <a:off x="5134708" y="3820978"/>
              <a:ext cx="2475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From behavior net</a:t>
              </a:r>
              <a:endParaRPr lang="ko-KR" altLang="en-US" b="1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350E47-16AD-4AB9-A07C-052F2DBA198E}"/>
                </a:ext>
              </a:extLst>
            </p:cNvPr>
            <p:cNvSpPr txBox="1"/>
            <p:nvPr/>
          </p:nvSpPr>
          <p:spPr>
            <a:xfrm>
              <a:off x="5134708" y="5002665"/>
              <a:ext cx="2475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From target net</a:t>
              </a:r>
              <a:endParaRPr lang="ko-KR" altLang="en-US" b="1" dirty="0">
                <a:latin typeface="+mn-ea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F983C74-F22F-4595-AAD2-FB95B7FF0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682" y="3590941"/>
              <a:ext cx="3571875" cy="893930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99E1599-5642-488E-85C7-C2AAB1A71FCC}"/>
                </a:ext>
              </a:extLst>
            </p:cNvPr>
            <p:cNvSpPr/>
            <p:nvPr/>
          </p:nvSpPr>
          <p:spPr>
            <a:xfrm>
              <a:off x="2616287" y="3778774"/>
              <a:ext cx="309490" cy="464234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5B08BC5-485E-47F5-8C49-29290FE2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682" y="4764598"/>
              <a:ext cx="3571875" cy="678175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C63141D-A1D0-4E03-8FCD-C686A65C31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432" y="4175023"/>
              <a:ext cx="1699181" cy="827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409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Background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C5BD1-3BAF-4458-924F-354E09DD27ED}"/>
              </a:ext>
            </a:extLst>
          </p:cNvPr>
          <p:cNvSpPr txBox="1"/>
          <p:nvPr/>
        </p:nvSpPr>
        <p:spPr>
          <a:xfrm>
            <a:off x="298052" y="1138849"/>
            <a:ext cx="8575730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Iteration &amp; update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지도학습에서는 학습이 시작되기 전에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target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이 고정 되어있지만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강화학습은 네트워크의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weight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에 따라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target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이 변함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Loss function gradient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를 전부 계산하기보다는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SGD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기법 사용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Model Free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방법이므로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emulator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에 대한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estimate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를 구성하지 않음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Off-policy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정책으로써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behavior policy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를 따르는 네트워크는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e-greedy algorithm</a:t>
            </a:r>
          </a:p>
        </p:txBody>
      </p:sp>
    </p:spTree>
    <p:extLst>
      <p:ext uri="{BB962C8B-B14F-4D97-AF65-F5344CB8AC3E}">
        <p14:creationId xmlns:p14="http://schemas.microsoft.com/office/powerpoint/2010/main" val="34965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Previous</a:t>
            </a:r>
            <a:r>
              <a:rPr lang="ko-KR" altLang="en-US" sz="2800" dirty="0">
                <a:solidFill>
                  <a:srgbClr val="204287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Work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0945" y="1138845"/>
            <a:ext cx="8575730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TD-gammon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강화학습과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self-play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학습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Q-learning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비슷한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model free RL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알고리즘 적용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hidden layer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가진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MLP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사용해 가치함수 추정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하지만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Chess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나 다른 게임에서는 효과가 별로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D49991-9250-48E9-A120-37F796E8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01" y="1138845"/>
            <a:ext cx="2505924" cy="19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C4484E-0630-41D4-8996-82889B74F726}"/>
              </a:ext>
            </a:extLst>
          </p:cNvPr>
          <p:cNvSpPr txBox="1"/>
          <p:nvPr/>
        </p:nvSpPr>
        <p:spPr>
          <a:xfrm>
            <a:off x="290945" y="3582013"/>
            <a:ext cx="8575730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After TD-gammon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비선형 함수를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approximator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쓰면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Q-net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 발산하게 된다는 것이 입증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차후 대부분의 연구는 수렴성을 보장하기 위해 선형 함수를 사용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37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Previous</a:t>
            </a:r>
            <a:r>
              <a:rPr lang="ko-KR" altLang="en-US" sz="2800" dirty="0">
                <a:solidFill>
                  <a:srgbClr val="204287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Work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0945" y="1138845"/>
            <a:ext cx="8575730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Etc</a:t>
            </a:r>
            <a:endParaRPr lang="en-US" altLang="ko-KR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Restricted Boltzmann machine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으로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value function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이나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policy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추정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Q-learning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divergence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Gradient TD difference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상쇄 됨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1A379D6F-B042-45B5-B843-FA8DBB8C5149}"/>
              </a:ext>
            </a:extLst>
          </p:cNvPr>
          <p:cNvCxnSpPr>
            <a:cxnSpLocks/>
          </p:cNvCxnSpPr>
          <p:nvPr/>
        </p:nvCxnSpPr>
        <p:spPr>
          <a:xfrm>
            <a:off x="2464904" y="2337699"/>
            <a:ext cx="1020418" cy="43200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82C305-8B6C-4561-9313-778695927DA1}"/>
              </a:ext>
            </a:extLst>
          </p:cNvPr>
          <p:cNvSpPr txBox="1"/>
          <p:nvPr/>
        </p:nvSpPr>
        <p:spPr>
          <a:xfrm>
            <a:off x="3591338" y="2553701"/>
            <a:ext cx="390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Non-linear approximator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사용가능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Ex)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Neural Net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79A88-2EDA-43DC-B590-1993BC49A545}"/>
              </a:ext>
            </a:extLst>
          </p:cNvPr>
          <p:cNvSpPr txBox="1"/>
          <p:nvPr/>
        </p:nvSpPr>
        <p:spPr>
          <a:xfrm>
            <a:off x="290945" y="2937126"/>
            <a:ext cx="8575730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NFQ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Loss function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은 같음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Update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할 때 </a:t>
            </a:r>
            <a:r>
              <a:rPr lang="en-US" altLang="ko-KR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RPROP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사용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CC2D1D8D-43AB-4326-A4FF-763D32C1657E}"/>
              </a:ext>
            </a:extLst>
          </p:cNvPr>
          <p:cNvCxnSpPr>
            <a:cxnSpLocks/>
          </p:cNvCxnSpPr>
          <p:nvPr/>
        </p:nvCxnSpPr>
        <p:spPr>
          <a:xfrm>
            <a:off x="2464904" y="4087399"/>
            <a:ext cx="1020418" cy="43200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6AA231-83B9-4E45-8B2B-9C67CE01D11F}"/>
              </a:ext>
            </a:extLst>
          </p:cNvPr>
          <p:cNvSpPr txBox="1"/>
          <p:nvPr/>
        </p:nvSpPr>
        <p:spPr>
          <a:xfrm>
            <a:off x="3585198" y="4366075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SGD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쓰면 계산비용이 상수</a:t>
            </a:r>
          </a:p>
        </p:txBody>
      </p:sp>
    </p:spTree>
    <p:extLst>
      <p:ext uri="{BB962C8B-B14F-4D97-AF65-F5344CB8AC3E}">
        <p14:creationId xmlns:p14="http://schemas.microsoft.com/office/powerpoint/2010/main" val="379721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Experiment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B41523-00E0-4F8C-ABC4-C3E3A72CC559}"/>
              </a:ext>
            </a:extLst>
          </p:cNvPr>
          <p:cNvGrpSpPr/>
          <p:nvPr/>
        </p:nvGrpSpPr>
        <p:grpSpPr>
          <a:xfrm>
            <a:off x="465333" y="2225238"/>
            <a:ext cx="1880302" cy="1896189"/>
            <a:chOff x="5167572" y="1919213"/>
            <a:chExt cx="2968963" cy="2491794"/>
          </a:xfrm>
        </p:grpSpPr>
        <p:pic>
          <p:nvPicPr>
            <p:cNvPr id="29" name="Picture 2" descr="atari block breaker 이미지 검색결과">
              <a:extLst>
                <a:ext uri="{FF2B5EF4-FFF2-40B4-BE49-F238E27FC236}">
                  <a16:creationId xmlns:a16="http://schemas.microsoft.com/office/drawing/2014/main" id="{64846BE5-2268-41C0-A32D-9400B19F8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7572" y="19192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atari block breaker 이미지 검색결과">
              <a:extLst>
                <a:ext uri="{FF2B5EF4-FFF2-40B4-BE49-F238E27FC236}">
                  <a16:creationId xmlns:a16="http://schemas.microsoft.com/office/drawing/2014/main" id="{21DF6EFE-BCCA-409D-90A2-CEE6DFB77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9972" y="20716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atari block breaker 이미지 검색결과">
              <a:extLst>
                <a:ext uri="{FF2B5EF4-FFF2-40B4-BE49-F238E27FC236}">
                  <a16:creationId xmlns:a16="http://schemas.microsoft.com/office/drawing/2014/main" id="{BB8AE6A4-7C3E-4788-B9FC-9F2AC23B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372" y="22240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atari block breaker 이미지 검색결과">
              <a:extLst>
                <a:ext uri="{FF2B5EF4-FFF2-40B4-BE49-F238E27FC236}">
                  <a16:creationId xmlns:a16="http://schemas.microsoft.com/office/drawing/2014/main" id="{9AF6325B-A7E9-4DDD-8118-296FEB6B10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772" y="23764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atari block breaker 이미지 검색결과">
              <a:extLst>
                <a:ext uri="{FF2B5EF4-FFF2-40B4-BE49-F238E27FC236}">
                  <a16:creationId xmlns:a16="http://schemas.microsoft.com/office/drawing/2014/main" id="{B6693874-78C9-40BB-BC13-3ACDDF0B3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172" y="25288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2" descr="neural network 이미지 검색결과">
            <a:extLst>
              <a:ext uri="{FF2B5EF4-FFF2-40B4-BE49-F238E27FC236}">
                <a16:creationId xmlns:a16="http://schemas.microsoft.com/office/drawing/2014/main" id="{0EBE6237-1551-4EFD-B8C7-2483B44D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60" y="1035097"/>
            <a:ext cx="2105939" cy="202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로 구부러짐 6">
            <a:extLst>
              <a:ext uri="{FF2B5EF4-FFF2-40B4-BE49-F238E27FC236}">
                <a16:creationId xmlns:a16="http://schemas.microsoft.com/office/drawing/2014/main" id="{AE628A99-73A8-41FE-84BD-3A6842E25314}"/>
              </a:ext>
            </a:extLst>
          </p:cNvPr>
          <p:cNvSpPr/>
          <p:nvPr/>
        </p:nvSpPr>
        <p:spPr>
          <a:xfrm rot="19956418">
            <a:off x="1538777" y="1180637"/>
            <a:ext cx="1490967" cy="5232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아래로 구부러짐 35">
            <a:extLst>
              <a:ext uri="{FF2B5EF4-FFF2-40B4-BE49-F238E27FC236}">
                <a16:creationId xmlns:a16="http://schemas.microsoft.com/office/drawing/2014/main" id="{A6AE701B-6FC8-4C62-977D-77FB7603F417}"/>
              </a:ext>
            </a:extLst>
          </p:cNvPr>
          <p:cNvSpPr/>
          <p:nvPr/>
        </p:nvSpPr>
        <p:spPr>
          <a:xfrm rot="9173736">
            <a:off x="2370860" y="3468726"/>
            <a:ext cx="1490967" cy="5232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순서도: 자기 디스크 49">
            <a:extLst>
              <a:ext uri="{FF2B5EF4-FFF2-40B4-BE49-F238E27FC236}">
                <a16:creationId xmlns:a16="http://schemas.microsoft.com/office/drawing/2014/main" id="{88B95B42-9E85-4BFF-A4D9-F79EEBA89BFD}"/>
              </a:ext>
            </a:extLst>
          </p:cNvPr>
          <p:cNvSpPr/>
          <p:nvPr/>
        </p:nvSpPr>
        <p:spPr>
          <a:xfrm>
            <a:off x="6714260" y="1373753"/>
            <a:ext cx="2255998" cy="2055247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Replay Memory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2EE26-4287-419F-8CBF-00BE16FE58BB}"/>
                  </a:ext>
                </a:extLst>
              </p:cNvPr>
              <p:cNvSpPr txBox="1"/>
              <p:nvPr/>
            </p:nvSpPr>
            <p:spPr>
              <a:xfrm>
                <a:off x="2104098" y="1131527"/>
                <a:ext cx="4286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2EE26-4287-419F-8CBF-00BE16FE5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98" y="1131527"/>
                <a:ext cx="42864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화살표: 아래로 구부러짐 54">
            <a:extLst>
              <a:ext uri="{FF2B5EF4-FFF2-40B4-BE49-F238E27FC236}">
                <a16:creationId xmlns:a16="http://schemas.microsoft.com/office/drawing/2014/main" id="{861FED46-4DB9-497A-9E2D-E87603643443}"/>
              </a:ext>
            </a:extLst>
          </p:cNvPr>
          <p:cNvSpPr/>
          <p:nvPr/>
        </p:nvSpPr>
        <p:spPr>
          <a:xfrm rot="20931187">
            <a:off x="5373886" y="1166121"/>
            <a:ext cx="1490967" cy="5232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C6AF213-2843-46E0-88AA-18079256FB9A}"/>
                  </a:ext>
                </a:extLst>
              </p:cNvPr>
              <p:cNvSpPr txBox="1"/>
              <p:nvPr/>
            </p:nvSpPr>
            <p:spPr>
              <a:xfrm>
                <a:off x="3044998" y="3556674"/>
                <a:ext cx="42864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C6AF213-2843-46E0-88AA-18079256F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998" y="3556674"/>
                <a:ext cx="42864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F43FE8-9E9D-4B4F-AC9A-EA04BF82D82A}"/>
                  </a:ext>
                </a:extLst>
              </p:cNvPr>
              <p:cNvSpPr txBox="1"/>
              <p:nvPr/>
            </p:nvSpPr>
            <p:spPr>
              <a:xfrm>
                <a:off x="5077193" y="866980"/>
                <a:ext cx="364834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F43FE8-9E9D-4B4F-AC9A-EA04BF82D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193" y="866980"/>
                <a:ext cx="3648346" cy="492443"/>
              </a:xfrm>
              <a:prstGeom prst="rect">
                <a:avLst/>
              </a:prstGeom>
              <a:blipFill>
                <a:blip r:embed="rId7"/>
                <a:stretch>
                  <a:fillRect t="-23457" b="-506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322FBFAC-31F8-4C45-B4CC-232E9796F8ED}"/>
              </a:ext>
            </a:extLst>
          </p:cNvPr>
          <p:cNvSpPr/>
          <p:nvPr/>
        </p:nvSpPr>
        <p:spPr>
          <a:xfrm rot="1996918">
            <a:off x="6508852" y="3455017"/>
            <a:ext cx="410817" cy="1145064"/>
          </a:xfrm>
          <a:prstGeom prst="downArrow">
            <a:avLst>
              <a:gd name="adj1" fmla="val 318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35B336-8529-48FF-9444-E77CB1344C85}"/>
                  </a:ext>
                </a:extLst>
              </p:cNvPr>
              <p:cNvSpPr txBox="1"/>
              <p:nvPr/>
            </p:nvSpPr>
            <p:spPr>
              <a:xfrm>
                <a:off x="5584666" y="3851566"/>
                <a:ext cx="22652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35B336-8529-48FF-9444-E77CB134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66" y="3851566"/>
                <a:ext cx="2265236" cy="307777"/>
              </a:xfrm>
              <a:prstGeom prst="rect">
                <a:avLst/>
              </a:prstGeom>
              <a:blipFill>
                <a:blip r:embed="rId8"/>
                <a:stretch>
                  <a:fillRect l="-3495" r="-3495" b="-3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그림 57">
            <a:extLst>
              <a:ext uri="{FF2B5EF4-FFF2-40B4-BE49-F238E27FC236}">
                <a16:creationId xmlns:a16="http://schemas.microsoft.com/office/drawing/2014/main" id="{F9A73E84-2D29-4ABB-9254-CFB7BCBE3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884" y="4666400"/>
            <a:ext cx="3571875" cy="8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Experiment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945" y="1138845"/>
            <a:ext cx="857573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Pseudo Code</a:t>
            </a:r>
            <a:endParaRPr lang="en-US" altLang="ko-KR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B53550-5594-424A-B57A-40415965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79" y="1579886"/>
            <a:ext cx="5340418" cy="2617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1B25B4-1869-4E90-B468-2AB442AE4BCF}"/>
              </a:ext>
            </a:extLst>
          </p:cNvPr>
          <p:cNvSpPr txBox="1"/>
          <p:nvPr/>
        </p:nvSpPr>
        <p:spPr>
          <a:xfrm>
            <a:off x="290945" y="4262546"/>
            <a:ext cx="8575730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Advantage of Replace Memory</a:t>
            </a:r>
            <a:endParaRPr lang="en-US" altLang="ko-KR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Experience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하나가 여러 번 재활용 가능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무작위 추출로 데이터 간의 상관성 제거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On-Policy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학습 할 경우 데이터 분포가 변하므로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Oscillation,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Divergence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발생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4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Experiment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945" y="1138845"/>
            <a:ext cx="8575730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Preprocessing &amp; Architecture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RGB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gray-scale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로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바꾸고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down sampling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함으로써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input dimensionality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를 감소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Square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모양으로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Crop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Output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layer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의 사이즈는 게임마다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action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개수가 다르므로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4~18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사이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History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와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action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을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DNN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input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으로 주면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action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별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Q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값을 따로 구해야 함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History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만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Input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으로 받아 한번의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forward pass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로 모든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action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별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Q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값 구하기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B50BB-FDCE-4E5A-BD45-DFDE7BDC11D4}"/>
              </a:ext>
            </a:extLst>
          </p:cNvPr>
          <p:cNvSpPr txBox="1"/>
          <p:nvPr/>
        </p:nvSpPr>
        <p:spPr>
          <a:xfrm>
            <a:off x="284135" y="3482006"/>
            <a:ext cx="857573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Experiment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게임마다 스코어의 편차가 크므로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reward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1, 0, -1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로 고정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Batch size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32, RMSPROP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사용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E-greedy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적용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처음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100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만 동안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1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에서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0.1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로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그 이후로는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0.1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모든 프레임 대신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k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번째 프레임마다 보고 </a:t>
            </a: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actio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을 취한다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런타임 감소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3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Experiment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945" y="1138845"/>
            <a:ext cx="8575730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Evaluation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지도학습에 비해 학습 중인 강화학습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agent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의 성능은 평가하기 어려움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Policy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의 변화는 점유도 분포를 크게 바꾸므로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average total reward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noise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가 심하다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특정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policy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의 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maximum estimated Q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값을 구하는게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더 안정적임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B50BB-FDCE-4E5A-BD45-DFDE7BDC11D4}"/>
              </a:ext>
            </a:extLst>
          </p:cNvPr>
          <p:cNvSpPr txBox="1"/>
          <p:nvPr/>
        </p:nvSpPr>
        <p:spPr>
          <a:xfrm>
            <a:off x="284135" y="3269974"/>
            <a:ext cx="857573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Comparison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Sarsa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, Contingency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background subtraction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128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개의 색채널을 그대로 씀으로써 게임에 대한 중요한 정보를 가지고 학습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HNeat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 Best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object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의 위치와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type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을 알려주는 탐지알고리즘을 사용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HNeat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 Pixel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은 각 채널마다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object label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을 알려주는 환경의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8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가지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color channel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이용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DQN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은 이러한 사전 정보 없이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7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개 게임 중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3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가지 게임에서 인간 전문가를 능가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91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04287"/>
                </a:solidFill>
                <a:latin typeface="+mn-ea"/>
              </a:rPr>
              <a:t>목차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1256" y="728318"/>
            <a:ext cx="7938343" cy="514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4000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Introduction</a:t>
            </a:r>
          </a:p>
          <a:p>
            <a:pPr marL="285750" indent="-4000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Problem &amp; How to solve??</a:t>
            </a:r>
            <a:endParaRPr lang="en-US" altLang="ko-KR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4000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Background</a:t>
            </a:r>
            <a:endParaRPr lang="en-US" altLang="ko-KR" sz="2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285750" indent="-4000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Previous Work</a:t>
            </a:r>
          </a:p>
          <a:p>
            <a:pPr marL="285750" indent="-4000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Experiment</a:t>
            </a:r>
          </a:p>
          <a:p>
            <a:pPr marL="285750" indent="-4000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Code &amp; example(Acrobot-v1)</a:t>
            </a:r>
          </a:p>
          <a:p>
            <a:pPr>
              <a:lnSpc>
                <a:spcPct val="200000"/>
              </a:lnSpc>
            </a:pPr>
            <a:endParaRPr lang="en-US" altLang="ko-KR" sz="2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204287"/>
                </a:solidFill>
                <a:latin typeface="+mn-ea"/>
              </a:rPr>
              <a:t>Result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78926B-E73D-4A1D-BD9F-A9F76CE58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573"/>
            <a:ext cx="4865208" cy="3531405"/>
          </a:xfrm>
          <a:prstGeom prst="rect">
            <a:avLst/>
          </a:prstGeom>
        </p:spPr>
      </p:pic>
      <p:pic>
        <p:nvPicPr>
          <p:cNvPr id="5" name="bandicam 2020-02-28 16-54-04-521">
            <a:hlinkClick r:id="" action="ppaction://media"/>
            <a:extLst>
              <a:ext uri="{FF2B5EF4-FFF2-40B4-BE49-F238E27FC236}">
                <a16:creationId xmlns:a16="http://schemas.microsoft.com/office/drawing/2014/main" id="{46EE3709-2A63-49DC-9739-A3B6730C4D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7122" y="2032573"/>
            <a:ext cx="3573219" cy="36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701043" y="2433154"/>
            <a:ext cx="7741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sz="3600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Let’s see the code!!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2191" y="282011"/>
            <a:ext cx="8819259" cy="683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4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Introduction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2B44C-E3D3-4814-B587-9EC5E53356D5}"/>
              </a:ext>
            </a:extLst>
          </p:cNvPr>
          <p:cNvSpPr txBox="1"/>
          <p:nvPr/>
        </p:nvSpPr>
        <p:spPr>
          <a:xfrm>
            <a:off x="284135" y="1157748"/>
            <a:ext cx="8575730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등장배경</a:t>
            </a:r>
            <a:endParaRPr lang="en-US" altLang="ko-KR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Vision,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Speech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recognition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고차원 데이터에서 기존 강화학습은 적용하기 어려움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강화학습 알고리즘은 얼마나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feature representation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cs typeface="Arial" pitchFamily="34" charset="0"/>
              </a:rPr>
              <a:t>을 잘했는지에 따라 성능 좌우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최근 </a:t>
            </a:r>
            <a:r>
              <a:rPr lang="ko-KR" altLang="en-US" sz="16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딥러닝의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발전으로 고차원의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raw data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로부터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high-level feature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추출하는게 가능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Deep Learning + Reinforcement Learning = ??</a:t>
            </a:r>
          </a:p>
        </p:txBody>
      </p:sp>
      <p:pic>
        <p:nvPicPr>
          <p:cNvPr id="1028" name="Picture 4" descr="reinforcement learning 이미지 검색결과">
            <a:extLst>
              <a:ext uri="{FF2B5EF4-FFF2-40B4-BE49-F238E27FC236}">
                <a16:creationId xmlns:a16="http://schemas.microsoft.com/office/drawing/2014/main" id="{7A4D0C99-E285-48B5-ACCF-FD407036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15" y="3128500"/>
            <a:ext cx="308577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BE255DC-6BED-46ED-B07D-D034602A88BE}"/>
              </a:ext>
            </a:extLst>
          </p:cNvPr>
          <p:cNvGrpSpPr/>
          <p:nvPr/>
        </p:nvGrpSpPr>
        <p:grpSpPr>
          <a:xfrm>
            <a:off x="641946" y="3282143"/>
            <a:ext cx="7635202" cy="2264465"/>
            <a:chOff x="641946" y="3282143"/>
            <a:chExt cx="7635202" cy="2264465"/>
          </a:xfrm>
        </p:grpSpPr>
        <p:pic>
          <p:nvPicPr>
            <p:cNvPr id="7" name="Picture 2" descr="neural network 이미지 검색결과">
              <a:extLst>
                <a:ext uri="{FF2B5EF4-FFF2-40B4-BE49-F238E27FC236}">
                  <a16:creationId xmlns:a16="http://schemas.microsoft.com/office/drawing/2014/main" id="{F6BFC152-B85C-4277-8210-16EE5B9052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46" y="3282143"/>
              <a:ext cx="2424812" cy="2264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십자형 7">
              <a:extLst>
                <a:ext uri="{FF2B5EF4-FFF2-40B4-BE49-F238E27FC236}">
                  <a16:creationId xmlns:a16="http://schemas.microsoft.com/office/drawing/2014/main" id="{3EE3C841-9987-41D4-810D-2B76BCC2DFBE}"/>
                </a:ext>
              </a:extLst>
            </p:cNvPr>
            <p:cNvSpPr/>
            <p:nvPr/>
          </p:nvSpPr>
          <p:spPr>
            <a:xfrm>
              <a:off x="3180523" y="4003557"/>
              <a:ext cx="877730" cy="821635"/>
            </a:xfrm>
            <a:prstGeom prst="plus">
              <a:avLst>
                <a:gd name="adj" fmla="val 3951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highlight>
                  <a:srgbClr val="FF0000"/>
                </a:highlight>
              </a:endParaRPr>
            </a:p>
          </p:txBody>
        </p:sp>
        <p:sp>
          <p:nvSpPr>
            <p:cNvPr id="3" name="같음 기호 2">
              <a:extLst>
                <a:ext uri="{FF2B5EF4-FFF2-40B4-BE49-F238E27FC236}">
                  <a16:creationId xmlns:a16="http://schemas.microsoft.com/office/drawing/2014/main" id="{8AD284B5-B5F3-4B00-9014-163D8831E512}"/>
                </a:ext>
              </a:extLst>
            </p:cNvPr>
            <p:cNvSpPr/>
            <p:nvPr/>
          </p:nvSpPr>
          <p:spPr>
            <a:xfrm>
              <a:off x="7259105" y="4062695"/>
              <a:ext cx="1018043" cy="703358"/>
            </a:xfrm>
            <a:prstGeom prst="mathEqual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4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Problem &amp; How to solve??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945" y="1138845"/>
            <a:ext cx="8575730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문제점</a:t>
            </a:r>
            <a:endParaRPr lang="en-US" altLang="ko-KR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학습 데이터 양의 부족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보상의 지연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Noise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심하다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데이터의 상관성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분포의 변화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026" name="Picture 2" descr="correlation 이미지 검색결과">
            <a:extLst>
              <a:ext uri="{FF2B5EF4-FFF2-40B4-BE49-F238E27FC236}">
                <a16:creationId xmlns:a16="http://schemas.microsoft.com/office/drawing/2014/main" id="{2E0C04CD-2C24-41BC-8268-17A9E682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43" y="3255938"/>
            <a:ext cx="2994516" cy="29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g data volume 이미지 검색결과">
            <a:extLst>
              <a:ext uri="{FF2B5EF4-FFF2-40B4-BE49-F238E27FC236}">
                <a16:creationId xmlns:a16="http://schemas.microsoft.com/office/drawing/2014/main" id="{06FDB8A0-7D07-4ABB-8947-D95AEA14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9" y="3622431"/>
            <a:ext cx="2538974" cy="226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distribution shift 이미지 검색결과">
            <a:extLst>
              <a:ext uri="{FF2B5EF4-FFF2-40B4-BE49-F238E27FC236}">
                <a16:creationId xmlns:a16="http://schemas.microsoft.com/office/drawing/2014/main" id="{20896EA6-A0D4-4A59-83A2-71F8E4AA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541" y="3399528"/>
            <a:ext cx="3202272" cy="28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3099A72C-6EAA-44DD-87FC-A1B93B9B17B0}"/>
              </a:ext>
            </a:extLst>
          </p:cNvPr>
          <p:cNvSpPr/>
          <p:nvPr/>
        </p:nvSpPr>
        <p:spPr>
          <a:xfrm>
            <a:off x="4178105" y="1138845"/>
            <a:ext cx="2994517" cy="1850156"/>
          </a:xfrm>
          <a:prstGeom prst="wedgeEllipseCallout">
            <a:avLst>
              <a:gd name="adj1" fmla="val -49458"/>
              <a:gd name="adj2" fmla="val 46533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Q-learning+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SGD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하고 싶은데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8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Problem &amp; How to</a:t>
            </a:r>
            <a:r>
              <a:rPr lang="ko-KR" altLang="en-US" sz="2800" dirty="0">
                <a:solidFill>
                  <a:srgbClr val="204287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solve??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D671D-9636-4F16-9CB6-05A6B9F6D770}"/>
              </a:ext>
            </a:extLst>
          </p:cNvPr>
          <p:cNvSpPr txBox="1"/>
          <p:nvPr/>
        </p:nvSpPr>
        <p:spPr>
          <a:xfrm>
            <a:off x="295418" y="1138849"/>
            <a:ext cx="8575730" cy="2774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해결방안</a:t>
            </a:r>
            <a:endParaRPr lang="en-US" altLang="ko-KR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Experience Replay Mechanism</a:t>
            </a: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이전에 </a:t>
            </a:r>
            <a:r>
              <a:rPr lang="ko-KR" altLang="en-US" sz="14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경험헀던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transition(s, a, r, s’)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저장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학습할 때 추출해서 사용</a:t>
            </a: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랜덤하게 추출하기 때문에 데이터 간의 상관성을 깨뜨려 독립성 보장</a:t>
            </a: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저장된 데이터로부터 추출하기 때문에 학습 데이터의 분포 변동이 없다</a:t>
            </a: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기존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TD-learning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달리 데이터를 재활용 가능하기 때문에 데이터 효율성 증가</a:t>
            </a: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초기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n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번은 학습하지않고 경험만 쌓는다</a:t>
            </a: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D909926-9C54-4A41-A653-462378A563BB}"/>
              </a:ext>
            </a:extLst>
          </p:cNvPr>
          <p:cNvGrpSpPr/>
          <p:nvPr/>
        </p:nvGrpSpPr>
        <p:grpSpPr>
          <a:xfrm>
            <a:off x="543473" y="3704174"/>
            <a:ext cx="7663159" cy="2324388"/>
            <a:chOff x="543473" y="3704174"/>
            <a:chExt cx="7663159" cy="2324388"/>
          </a:xfrm>
        </p:grpSpPr>
        <p:pic>
          <p:nvPicPr>
            <p:cNvPr id="8" name="Picture 2" descr="neural network 이미지 검색결과">
              <a:extLst>
                <a:ext uri="{FF2B5EF4-FFF2-40B4-BE49-F238E27FC236}">
                  <a16:creationId xmlns:a16="http://schemas.microsoft.com/office/drawing/2014/main" id="{AF5DA31A-1A92-4EFC-A0F9-0F08FA41F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473" y="3704174"/>
              <a:ext cx="1985378" cy="2264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BAB083-2E66-42B1-A522-6F6D49502486}"/>
                </a:ext>
              </a:extLst>
            </p:cNvPr>
            <p:cNvSpPr txBox="1"/>
            <p:nvPr/>
          </p:nvSpPr>
          <p:spPr>
            <a:xfrm>
              <a:off x="3030120" y="4139256"/>
              <a:ext cx="2255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+mj-ea"/>
                  <a:ea typeface="+mj-ea"/>
                </a:rPr>
                <a:t>Transition ={</a:t>
              </a:r>
              <a:r>
                <a:rPr lang="en-US" altLang="ko-KR" b="1" dirty="0" err="1">
                  <a:latin typeface="+mj-ea"/>
                  <a:ea typeface="+mj-ea"/>
                </a:rPr>
                <a:t>s,a,r,s</a:t>
              </a:r>
              <a:r>
                <a:rPr lang="en-US" altLang="ko-KR" b="1" dirty="0">
                  <a:latin typeface="+mj-ea"/>
                  <a:ea typeface="+mj-ea"/>
                </a:rPr>
                <a:t>’}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" name="순서도: 자기 디스크 3">
              <a:extLst>
                <a:ext uri="{FF2B5EF4-FFF2-40B4-BE49-F238E27FC236}">
                  <a16:creationId xmlns:a16="http://schemas.microsoft.com/office/drawing/2014/main" id="{BF609165-7DC2-4650-B10B-CCF2DE313623}"/>
                </a:ext>
              </a:extLst>
            </p:cNvPr>
            <p:cNvSpPr/>
            <p:nvPr/>
          </p:nvSpPr>
          <p:spPr>
            <a:xfrm>
              <a:off x="5950634" y="3913391"/>
              <a:ext cx="2255998" cy="2055247"/>
            </a:xfrm>
            <a:prstGeom prst="flowChartMagneticDisk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+mj-ea"/>
                  <a:ea typeface="+mj-ea"/>
                </a:rPr>
                <a:t>Replay Memory</a:t>
              </a:r>
              <a:endParaRPr lang="ko-KR" altLang="en-US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화살표: 아래로 구부러짐 16">
              <a:extLst>
                <a:ext uri="{FF2B5EF4-FFF2-40B4-BE49-F238E27FC236}">
                  <a16:creationId xmlns:a16="http://schemas.microsoft.com/office/drawing/2014/main" id="{717C77D5-64D6-436B-951A-FD33814EDB31}"/>
                </a:ext>
              </a:extLst>
            </p:cNvPr>
            <p:cNvSpPr/>
            <p:nvPr/>
          </p:nvSpPr>
          <p:spPr>
            <a:xfrm>
              <a:off x="2236766" y="3769925"/>
              <a:ext cx="1913204" cy="369332"/>
            </a:xfrm>
            <a:prstGeom prst="curved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화살표: 아래로 구부러짐 20">
              <a:extLst>
                <a:ext uri="{FF2B5EF4-FFF2-40B4-BE49-F238E27FC236}">
                  <a16:creationId xmlns:a16="http://schemas.microsoft.com/office/drawing/2014/main" id="{2FA274DE-6FA5-409C-851D-82DCB650760F}"/>
                </a:ext>
              </a:extLst>
            </p:cNvPr>
            <p:cNvSpPr/>
            <p:nvPr/>
          </p:nvSpPr>
          <p:spPr>
            <a:xfrm>
              <a:off x="4329516" y="3756862"/>
              <a:ext cx="1913204" cy="369332"/>
            </a:xfrm>
            <a:prstGeom prst="curved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화살표: 아래로 구부러짐 23">
              <a:extLst>
                <a:ext uri="{FF2B5EF4-FFF2-40B4-BE49-F238E27FC236}">
                  <a16:creationId xmlns:a16="http://schemas.microsoft.com/office/drawing/2014/main" id="{7E3656F3-02B8-4985-833B-6FEB6843EAC6}"/>
                </a:ext>
              </a:extLst>
            </p:cNvPr>
            <p:cNvSpPr/>
            <p:nvPr/>
          </p:nvSpPr>
          <p:spPr>
            <a:xfrm rot="10800000">
              <a:off x="2365602" y="5188417"/>
              <a:ext cx="3444354" cy="530734"/>
            </a:xfrm>
            <a:prstGeom prst="curved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0BE9CD-2CDD-41F2-BDC5-5837E9D67575}"/>
                </a:ext>
              </a:extLst>
            </p:cNvPr>
            <p:cNvSpPr txBox="1"/>
            <p:nvPr/>
          </p:nvSpPr>
          <p:spPr>
            <a:xfrm>
              <a:off x="3111743" y="5659230"/>
              <a:ext cx="2255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+mj-ea"/>
                  <a:ea typeface="+mj-ea"/>
                </a:rPr>
                <a:t>Sample and learn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68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Problem &amp; How to solve??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C5BD1-3BAF-4458-924F-354E09DD27ED}"/>
              </a:ext>
            </a:extLst>
          </p:cNvPr>
          <p:cNvSpPr txBox="1"/>
          <p:nvPr/>
        </p:nvSpPr>
        <p:spPr>
          <a:xfrm>
            <a:off x="298052" y="1138849"/>
            <a:ext cx="8575730" cy="21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해결방안</a:t>
            </a:r>
            <a:endParaRPr lang="en-US" altLang="ko-KR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Target Replacement</a:t>
            </a: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일정주기 마다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target network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parameter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교체</a:t>
            </a: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spc="-88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Bahavior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net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target net 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따로 구성</a:t>
            </a: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기존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TD-learning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parameter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학습할 때 마다 바뀌기 때문에 학습의 불안정성이 생김</a:t>
            </a: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314450" lvl="2" indent="-4000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이를 방지하기 위해 특정 주기동안은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target network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parameter</a:t>
            </a:r>
            <a:r>
              <a:rPr lang="ko-KR" altLang="en-US" sz="14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고정시킨다</a:t>
            </a:r>
            <a:endParaRPr lang="en-US" altLang="ko-KR" sz="14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3007AB-40F6-43C3-875C-60867893A174}"/>
              </a:ext>
            </a:extLst>
          </p:cNvPr>
          <p:cNvGrpSpPr/>
          <p:nvPr/>
        </p:nvGrpSpPr>
        <p:grpSpPr>
          <a:xfrm>
            <a:off x="732682" y="3590941"/>
            <a:ext cx="6877940" cy="1851832"/>
            <a:chOff x="732682" y="3590941"/>
            <a:chExt cx="6877940" cy="18518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C12C28-90CD-425A-9ED9-4B41A5BDD38B}"/>
                </a:ext>
              </a:extLst>
            </p:cNvPr>
            <p:cNvSpPr txBox="1"/>
            <p:nvPr/>
          </p:nvSpPr>
          <p:spPr>
            <a:xfrm>
              <a:off x="5134708" y="3820978"/>
              <a:ext cx="2475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From behavior net</a:t>
              </a:r>
              <a:endParaRPr lang="ko-KR" altLang="en-US" b="1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37C189-977A-4C36-9321-DFFEF07582BB}"/>
                </a:ext>
              </a:extLst>
            </p:cNvPr>
            <p:cNvSpPr txBox="1"/>
            <p:nvPr/>
          </p:nvSpPr>
          <p:spPr>
            <a:xfrm>
              <a:off x="5134708" y="5002665"/>
              <a:ext cx="2475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From target net</a:t>
              </a:r>
              <a:endParaRPr lang="ko-KR" altLang="en-US" b="1" dirty="0">
                <a:latin typeface="+mn-ea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28BB66-340E-4A3F-8EB4-6B1946CBC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682" y="3590941"/>
              <a:ext cx="3571875" cy="8939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59DEE52-BFA6-4258-ADBD-4652FDEB483A}"/>
                </a:ext>
              </a:extLst>
            </p:cNvPr>
            <p:cNvSpPr/>
            <p:nvPr/>
          </p:nvSpPr>
          <p:spPr>
            <a:xfrm>
              <a:off x="2616287" y="3778774"/>
              <a:ext cx="309490" cy="464234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9B3E78-50F9-4867-955B-677A7109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682" y="4764598"/>
              <a:ext cx="3571875" cy="678175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C067EDC-38D0-4D90-91BD-29B86940B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432" y="4175023"/>
              <a:ext cx="1699181" cy="827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241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Background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C5BD1-3BAF-4458-924F-354E09DD27ED}"/>
              </a:ext>
            </a:extLst>
          </p:cNvPr>
          <p:cNvSpPr txBox="1"/>
          <p:nvPr/>
        </p:nvSpPr>
        <p:spPr>
          <a:xfrm>
            <a:off x="298052" y="1138849"/>
            <a:ext cx="8575730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Objective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Arcade Learning Environment(ALE)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210 X 160 RGB 60Hz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high-dimensional input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가능한 다양한 게임을 성공적으로 수행하는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single neural network agent 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만들기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게임에 대한 사전정보나 수작업 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feature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주어지지 않는다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Video input,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reward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terminal signal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만 가지고 학습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Background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C5BD1-3BAF-4458-924F-354E09DD27ED}"/>
              </a:ext>
            </a:extLst>
          </p:cNvPr>
          <p:cNvSpPr txBox="1"/>
          <p:nvPr/>
        </p:nvSpPr>
        <p:spPr>
          <a:xfrm>
            <a:off x="298052" y="1138849"/>
            <a:ext cx="8575730" cy="378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Architecture &amp; Situation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Atari emulator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environment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상호작용하는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agent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임무를 수행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Action,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observation,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reward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sequence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생김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Agent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action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취하면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internal state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와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game score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변함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Internal state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변화는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agent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알 수 없다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대신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emulator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에서 현재 장면에 대한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image(x)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만 주어짐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유한한 단계 안에 끝나도록 하여 </a:t>
            </a:r>
            <a:r>
              <a:rPr lang="en-US" altLang="ko-KR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large but finite MDP</a:t>
            </a:r>
            <a:r>
              <a:rPr lang="ko-KR" altLang="en-US" sz="1600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가정</a:t>
            </a: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Game score</a:t>
            </a:r>
            <a:r>
              <a:rPr lang="ko-KR" altLang="en-US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는 이전 </a:t>
            </a:r>
            <a:r>
              <a:rPr lang="en-US" altLang="ko-KR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action</a:t>
            </a:r>
            <a:r>
              <a:rPr lang="ko-KR" altLang="en-US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</a:t>
            </a:r>
            <a:r>
              <a:rPr lang="en-US" altLang="ko-KR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observation</a:t>
            </a:r>
            <a:r>
              <a:rPr lang="ko-KR" altLang="en-US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일련의 과정으로 좌우되지만</a:t>
            </a:r>
            <a:r>
              <a:rPr lang="en-US" altLang="ko-KR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action</a:t>
            </a:r>
            <a:r>
              <a:rPr lang="ko-KR" altLang="en-US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대한 </a:t>
            </a:r>
            <a:r>
              <a:rPr lang="en-US" altLang="ko-KR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feedback</a:t>
            </a:r>
            <a:r>
              <a:rPr lang="ko-KR" altLang="en-US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은 수많은 시간이 지나야 알 수 있다</a:t>
            </a:r>
            <a:r>
              <a:rPr lang="en-US" altLang="ko-KR" sz="1600" b="1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857250" lvl="1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8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644" y="205098"/>
            <a:ext cx="7554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04287"/>
                </a:solidFill>
                <a:latin typeface="+mn-ea"/>
              </a:rPr>
              <a:t>Background</a:t>
            </a:r>
            <a:endParaRPr lang="ko-KR" altLang="en-US" sz="2800" dirty="0">
              <a:solidFill>
                <a:srgbClr val="204287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C5BD1-3BAF-4458-924F-354E09DD27ED}"/>
              </a:ext>
            </a:extLst>
          </p:cNvPr>
          <p:cNvSpPr txBox="1"/>
          <p:nvPr/>
        </p:nvSpPr>
        <p:spPr>
          <a:xfrm>
            <a:off x="298052" y="1138849"/>
            <a:ext cx="857573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현재 장면만 보고 상황을 완벽하게 파악 할 수 있을까</a:t>
            </a:r>
            <a:r>
              <a:rPr lang="en-US" altLang="ko-KR" spc="-8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??</a:t>
            </a:r>
          </a:p>
        </p:txBody>
      </p:sp>
      <p:pic>
        <p:nvPicPr>
          <p:cNvPr id="1026" name="Picture 2" descr="atari block breaker 이미지 검색결과">
            <a:extLst>
              <a:ext uri="{FF2B5EF4-FFF2-40B4-BE49-F238E27FC236}">
                <a16:creationId xmlns:a16="http://schemas.microsoft.com/office/drawing/2014/main" id="{5267190E-3B47-48AC-837B-8B7F0CFE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0" y="1919213"/>
            <a:ext cx="3315776" cy="264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6C6A12-C1DD-494B-8FC6-D7F52DA4FED3}"/>
                  </a:ext>
                </a:extLst>
              </p:cNvPr>
              <p:cNvSpPr txBox="1"/>
              <p:nvPr/>
            </p:nvSpPr>
            <p:spPr>
              <a:xfrm>
                <a:off x="5993502" y="5501047"/>
                <a:ext cx="23550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6C6A12-C1DD-494B-8FC6-D7F52DA4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502" y="5501047"/>
                <a:ext cx="2355068" cy="553998"/>
              </a:xfrm>
              <a:prstGeom prst="rect">
                <a:avLst/>
              </a:prstGeom>
              <a:blipFill>
                <a:blip r:embed="rId4"/>
                <a:stretch>
                  <a:fillRect l="-1034" t="-1099" r="-33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2ECE1C8D-ADBF-43CF-A2F7-E2B293E6E00B}"/>
              </a:ext>
            </a:extLst>
          </p:cNvPr>
          <p:cNvGrpSpPr/>
          <p:nvPr/>
        </p:nvGrpSpPr>
        <p:grpSpPr>
          <a:xfrm>
            <a:off x="5684407" y="2072597"/>
            <a:ext cx="2968963" cy="2491794"/>
            <a:chOff x="5167572" y="1919213"/>
            <a:chExt cx="2968963" cy="2491794"/>
          </a:xfrm>
        </p:grpSpPr>
        <p:pic>
          <p:nvPicPr>
            <p:cNvPr id="11" name="Picture 2" descr="atari block breaker 이미지 검색결과">
              <a:extLst>
                <a:ext uri="{FF2B5EF4-FFF2-40B4-BE49-F238E27FC236}">
                  <a16:creationId xmlns:a16="http://schemas.microsoft.com/office/drawing/2014/main" id="{040E82F1-D5FD-48BD-8438-778DB1DE9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7572" y="19192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tari block breaker 이미지 검색결과">
              <a:extLst>
                <a:ext uri="{FF2B5EF4-FFF2-40B4-BE49-F238E27FC236}">
                  <a16:creationId xmlns:a16="http://schemas.microsoft.com/office/drawing/2014/main" id="{6CBF2F92-9CC2-404B-BB28-BF68B0A9C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9972" y="20716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atari block breaker 이미지 검색결과">
              <a:extLst>
                <a:ext uri="{FF2B5EF4-FFF2-40B4-BE49-F238E27FC236}">
                  <a16:creationId xmlns:a16="http://schemas.microsoft.com/office/drawing/2014/main" id="{AFAFCD50-BA75-41FC-80E8-9773359B0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372" y="22240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atari block breaker 이미지 검색결과">
              <a:extLst>
                <a:ext uri="{FF2B5EF4-FFF2-40B4-BE49-F238E27FC236}">
                  <a16:creationId xmlns:a16="http://schemas.microsoft.com/office/drawing/2014/main" id="{7F62DBB4-2BFE-4A24-932C-EDC90E59E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4772" y="23764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atari block breaker 이미지 검색결과">
              <a:extLst>
                <a:ext uri="{FF2B5EF4-FFF2-40B4-BE49-F238E27FC236}">
                  <a16:creationId xmlns:a16="http://schemas.microsoft.com/office/drawing/2014/main" id="{F23E0527-D9C0-4F98-8420-3D83A41AE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172" y="2528813"/>
              <a:ext cx="2359363" cy="188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01825F-F2B9-432B-A615-0904A7AB543F}"/>
                  </a:ext>
                </a:extLst>
              </p:cNvPr>
              <p:cNvSpPr txBox="1"/>
              <p:nvPr/>
            </p:nvSpPr>
            <p:spPr>
              <a:xfrm>
                <a:off x="1267266" y="5501047"/>
                <a:ext cx="9162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01825F-F2B9-432B-A615-0904A7AB5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266" y="5501047"/>
                <a:ext cx="91621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8049A47-6958-43C8-9BE3-6E005287FC55}"/>
              </a:ext>
            </a:extLst>
          </p:cNvPr>
          <p:cNvSpPr/>
          <p:nvPr/>
        </p:nvSpPr>
        <p:spPr>
          <a:xfrm>
            <a:off x="4280453" y="2902226"/>
            <a:ext cx="1073426" cy="52677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33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10475</TotalTime>
  <Words>981</Words>
  <Application>Microsoft Office PowerPoint</Application>
  <PresentationFormat>화면 슬라이드 쇼(4:3)</PresentationFormat>
  <Paragraphs>163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youngjae</dc:creator>
  <cp:lastModifiedBy>허 종국</cp:lastModifiedBy>
  <cp:revision>627</cp:revision>
  <dcterms:created xsi:type="dcterms:W3CDTF">2019-04-24T15:05:50Z</dcterms:created>
  <dcterms:modified xsi:type="dcterms:W3CDTF">2020-03-20T09:06:35Z</dcterms:modified>
</cp:coreProperties>
</file>